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76" r:id="rId8"/>
    <p:sldId id="261" r:id="rId9"/>
    <p:sldId id="277" r:id="rId10"/>
    <p:sldId id="280" r:id="rId11"/>
    <p:sldId id="262" r:id="rId12"/>
    <p:sldId id="263" r:id="rId13"/>
    <p:sldId id="265" r:id="rId14"/>
    <p:sldId id="264" r:id="rId15"/>
    <p:sldId id="266" r:id="rId16"/>
    <p:sldId id="268" r:id="rId17"/>
    <p:sldId id="267" r:id="rId18"/>
    <p:sldId id="269" r:id="rId19"/>
    <p:sldId id="270" r:id="rId20"/>
    <p:sldId id="275" r:id="rId21"/>
    <p:sldId id="274" r:id="rId22"/>
    <p:sldId id="272" r:id="rId23"/>
    <p:sldId id="271" r:id="rId24"/>
    <p:sldId id="278" r:id="rId25"/>
    <p:sldId id="279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76" y="1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6C7EB-F22E-4311-B68C-7901DC8E010A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643DA-25CB-4A37-8453-7449F29E5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9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http://proceedings.esri.com/library/userconf/proc17/tech-workshops/tw_402-493.pdf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643DA-25CB-4A37-8453-7449F29E58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1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707A-5726-4599-82D7-595AC9504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F84A2-0362-4710-8540-7DD6F7706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498F-905C-4F66-BB76-74EC8474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8ABAC-C755-4673-8BBE-24954943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B1465-A125-4DFC-8199-6E7EC298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56F8-1895-4D48-AC3E-742B58C4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1E461-616E-4824-B626-7CCCF7D24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803B-C922-45BD-85DA-ED772EA6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D6FE0-F00A-40F4-B6BB-D9FCD243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1387B-C2AF-43FF-BC57-06ECE195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4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BFB133-7D98-4760-8583-86387BAB2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91C74-8065-44BC-A1A6-54895DF94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63E37-38EE-48B6-A53D-36018838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37247-16BF-4232-9FC1-682B3A03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8A7E6-16DF-47A7-8A91-6A7F529E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2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71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89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24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50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9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96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95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1D3B-6D48-4FF5-B450-208CB71C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8BBD4-DE37-4B00-9C94-4FF0865DD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C92B2-C045-4000-AD36-493A640E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90469-D03C-401B-9BB5-80A5B1298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B3F8C-62E5-4087-9695-26CC33AD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16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31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98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5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84FB-B596-43D3-A1DE-0125DF49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BA7B6-06FD-4685-9CB4-C3DF94D7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15004-2E5E-4C3B-BF7F-F092A0DE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2FEBB-10AA-4FB6-86F3-6BE7031E6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4F882-A9E1-4E27-BA0B-0965EE44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0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C3F4-EE6E-4DDB-8C3B-680D2DCF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1CF2-ECE6-4CA6-8F83-19AB7EF56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63955-0E01-4438-AB81-DEA2A709C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55795-A7F1-4EF2-800C-83BBB79A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02999-1C0C-4540-829E-F257FD84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3E429-2F2F-46DA-A3D0-4E205293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9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6F06-E1A6-412B-8C58-5E2E5881B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D3C02-60E4-4367-85E9-E5B1B83B9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E0770-B9AA-440D-9381-D21E930B2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B5045-10A4-47A8-8C7C-A830D5BC1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0DC8B-96E6-45F4-AC92-4895B802B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C278D-F15B-494E-9190-EE2999080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ABBCF-E83F-48BD-A409-3DEA8667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573B8-15D0-4359-B886-F718B9E5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5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F2EF1-543A-4F3E-82D5-6753C87F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9F80A-8BBA-4252-8CB2-4D4676CF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E7F1B-517E-45EF-8E7C-48F24A31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E8F7C-4AFB-41DB-A662-6B4622BD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1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78936-3BA5-4442-A1B8-96B187A40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649DB-6DF5-4898-A269-BF5E47B4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C7740-5F27-41CE-A277-E9DABC35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4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5DD1-58DB-4703-8F49-1359CF9A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77B0F-92A5-4744-8288-F1D3F99B3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85A3F-DE76-4987-94B8-803E1226D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8EA44-C14E-4F24-95DC-E9E485AE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C3D3D-EB61-468D-B77D-8121992D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EE8B-78DC-4290-BE16-CD37EA7C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4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70A0-4616-4F57-B6AE-15698029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0C07B-39FA-4341-9C7E-E4F9F6132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CA4D2-72DF-4FBC-B407-DB9A03B76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10B4A-2CE0-44E2-9F73-598B5524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E1C32-2482-4D8B-9E37-83C3D2E1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FE2B-A923-4C77-A9D2-B828E9B7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9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94DB2-A284-4E6B-9B0D-D812DFCD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24548-2373-466E-92BE-FBB83D976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D38F6-1247-43E5-B6EF-F4D33B4C1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20AE6-3933-40DD-80D1-BE7BEB37BDC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6BE3F-A01C-40A3-AF6A-468EE4453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FBBBD-77A5-4FA8-B077-F3B8B9C52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A1E8D57-6C6A-4A63-BF48-149B9FB2A87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n.com/2018/03/25/world/orange-snow-russia-trnd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56FEB-3636-4118-95BF-6E60837ACF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FC14B-323A-4EE3-89F4-DFCC51A3B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EDF7F1-6851-48DC-AEB0-C8D43C382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7653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https://www.cnn.com/2018/03/25/world/orange-snow-russia-trnd/index.html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</a:t>
            </a: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https://mail.ku.edu/owa/">
            <a:extLst>
              <a:ext uri="{FF2B5EF4-FFF2-40B4-BE49-F238E27FC236}">
                <a16:creationId xmlns:a16="http://schemas.microsoft.com/office/drawing/2014/main" id="{E674F574-5AD2-46B9-8B0C-8AF0EADC7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825" y="-84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267C-554D-408D-88DB-5BC46CFE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C6F4-91DC-4238-977E-ABC5570F3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observer’s location is stored in a shapefile </a:t>
            </a:r>
          </a:p>
          <a:p>
            <a:r>
              <a:rPr lang="en-US" dirty="0"/>
              <a:t>•Parameters controlling viewshed delineation are stored as the attributes of points</a:t>
            </a:r>
          </a:p>
          <a:p>
            <a:pPr lvl="1"/>
            <a:r>
              <a:rPr lang="en-US" dirty="0"/>
              <a:t>OFFSETA, </a:t>
            </a:r>
          </a:p>
          <a:p>
            <a:pPr lvl="1"/>
            <a:r>
              <a:rPr lang="en-US" dirty="0"/>
              <a:t>OFFSETB, </a:t>
            </a:r>
          </a:p>
          <a:p>
            <a:pPr lvl="1"/>
            <a:r>
              <a:rPr lang="en-US" dirty="0"/>
              <a:t>AZIMUTH1, </a:t>
            </a:r>
          </a:p>
          <a:p>
            <a:pPr lvl="1"/>
            <a:r>
              <a:rPr lang="en-US" dirty="0"/>
              <a:t>AZIMUTH2, </a:t>
            </a:r>
          </a:p>
          <a:p>
            <a:pPr lvl="1"/>
            <a:r>
              <a:rPr lang="en-US" dirty="0"/>
              <a:t>VERT1, </a:t>
            </a:r>
          </a:p>
          <a:p>
            <a:pPr lvl="1"/>
            <a:r>
              <a:rPr lang="en-US" dirty="0"/>
              <a:t>VERT2, </a:t>
            </a:r>
          </a:p>
          <a:p>
            <a:pPr lvl="1"/>
            <a:r>
              <a:rPr lang="en-US" dirty="0"/>
              <a:t>RADIUS1, </a:t>
            </a:r>
          </a:p>
          <a:p>
            <a:pPr lvl="1"/>
            <a:r>
              <a:rPr lang="en-US" dirty="0"/>
              <a:t>RADIUS2 </a:t>
            </a:r>
          </a:p>
          <a:p>
            <a:pPr marL="274320" lvl="1" indent="0">
              <a:buNone/>
            </a:pPr>
            <a:r>
              <a:rPr lang="en-US" dirty="0"/>
              <a:t>Field names must be exact the same as the parameter names</a:t>
            </a:r>
          </a:p>
        </p:txBody>
      </p:sp>
    </p:spTree>
    <p:extLst>
      <p:ext uri="{BB962C8B-B14F-4D97-AF65-F5344CB8AC3E}">
        <p14:creationId xmlns:p14="http://schemas.microsoft.com/office/powerpoint/2010/main" val="24080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8334-A88E-485D-B41E-EC5F3C40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Single Observer’s Viewshed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B752B-7923-499F-BB70-011F5060A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0C6C3-3861-4E86-AE13-465BE04EC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6"/>
          <a:stretch/>
        </p:blipFill>
        <p:spPr>
          <a:xfrm>
            <a:off x="1546913" y="2009309"/>
            <a:ext cx="9098173" cy="46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8334-A88E-485D-B41E-EC5F3C40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Single Observer’s Viewshed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B752B-7923-499F-BB70-011F5060A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23F42-635B-4A9E-BDD0-6908465E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2093976"/>
            <a:ext cx="8356600" cy="457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84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D32A-9431-4E7B-A416-D2528C87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33" y="484632"/>
            <a:ext cx="10888134" cy="1609344"/>
          </a:xfrm>
        </p:spPr>
        <p:txBody>
          <a:bodyPr/>
          <a:lstStyle/>
          <a:p>
            <a:r>
              <a:rPr lang="en-US" dirty="0"/>
              <a:t>Viewshed Size -- Wind Turbine 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23F5-B169-4FD3-94C9-48D1E5E2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wind turbine location is better?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4859D-1057-48A2-A28C-52868D40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95" y="2373580"/>
            <a:ext cx="6167409" cy="44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7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4D63-EE92-45AC-8C2E-AD5C92BC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Viewshed Size--Wind Turbine 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3740A-748E-47EA-A40A-52D2B1A7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Turbine: 50 m; Observer: 1.5 m; Visual distance: 20 mi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CAF98-FDFA-4284-A68F-354A4F17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66" y="2621420"/>
            <a:ext cx="7145867" cy="39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7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D32A-9431-4E7B-A416-D2528C87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Viewshed Size--Wind Turbine 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23F5-B169-4FD3-94C9-48D1E5E2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•Red — 505 km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Green — 805 km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Blue — 365 km</a:t>
            </a:r>
            <a:r>
              <a:rPr lang="en-US" baseline="30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6B8B2-3877-41F1-9C12-66C233E78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873" y="1684867"/>
            <a:ext cx="7114594" cy="51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3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6CFB-3413-49D2-AA2E-3C93B73D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Inside A Viewshed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867F-C067-4237-A049-69A6D621A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415DD-7DCF-4004-A4BE-1223C9B5A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98" y="2093976"/>
            <a:ext cx="8127803" cy="47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6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E3D3-40AE-455F-BF11-985C27FC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Inside A Viewshed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F413-C707-47A1-BF58-C69F16655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A7681-D523-4CF9-94BA-7F69A71E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330" y="1983910"/>
            <a:ext cx="7268004" cy="46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35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CB7D-A258-4A09-9F44-A9E91CEB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 + 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F50A-7A93-4E04-A0A8-0322FD70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13619"/>
            <a:ext cx="10058400" cy="4050792"/>
          </a:xfrm>
        </p:spPr>
        <p:txBody>
          <a:bodyPr/>
          <a:lstStyle/>
          <a:p>
            <a:r>
              <a:rPr lang="en-US" dirty="0"/>
              <a:t>Calculate 3D distance raster </a:t>
            </a:r>
          </a:p>
          <a:p>
            <a:r>
              <a:rPr lang="en-US" dirty="0"/>
              <a:t>Generate visibility raster </a:t>
            </a:r>
          </a:p>
          <a:p>
            <a:r>
              <a:rPr lang="en-US" dirty="0"/>
              <a:t>Set invisible cells to </a:t>
            </a:r>
            <a:r>
              <a:rPr lang="en-US" dirty="0" err="1"/>
              <a:t>NoData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A830A-9F79-4DF0-91DB-4831F533F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562" y="2093976"/>
            <a:ext cx="6518618" cy="33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6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58A3-E6C1-48E2-AF67-BA3D9CA7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Visibility—Seen by at least one of the observers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7D3DE-92AD-42B1-937D-1F78280F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5ED77-9D04-49FC-8D89-C6B0A9360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487" y="2121408"/>
            <a:ext cx="5455026" cy="44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1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4BB3-0414-4ED9-B41B-F717FE25A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Terrain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7EE31-EEE6-454F-80E6-7BE175210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Visibility Analysis</a:t>
            </a:r>
          </a:p>
          <a:p>
            <a:pPr marL="0" indent="0">
              <a:buNone/>
            </a:pPr>
            <a:r>
              <a:rPr lang="en-US" dirty="0"/>
              <a:t>Thursday: Hydrological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333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A3ED-DB47-40DC-9DA1-F70B3D78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Frequency or Visual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697-1939-4D61-B623-87D6E7CB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often a location is seen by the observers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E0187-6C57-4FC6-9356-45627E156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32" y="2543724"/>
            <a:ext cx="4890667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46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F5AB0-E2EE-417B-BCF9-2F23F404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Body Visual Exposure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9B35E-C63E-420E-8936-A35B397C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04438-9BE2-4433-9FE9-598F9E4C5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15"/>
          <a:stretch/>
        </p:blipFill>
        <p:spPr>
          <a:xfrm>
            <a:off x="2289715" y="1910039"/>
            <a:ext cx="7612570" cy="47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1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6073-41F9-4175-A74C-DAB10F37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Body Visual Exposure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4E69-B711-4AF0-9D07-589C3E754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•Where do you want to put a park which has a great water view? </a:t>
            </a:r>
          </a:p>
          <a:p>
            <a:r>
              <a:rPr lang="en-US" dirty="0"/>
              <a:t>If the waterbody is a waste dump site, where do you want to put the park?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DE583-3B11-4002-98A4-E8F22D7C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34" y="3049695"/>
            <a:ext cx="8043333" cy="3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94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C6A0-07FA-4431-86B9-9BC10E4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FAE32-7546-409C-A919-877B277B1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The cartographic modeling framework (or map algebra) groups raster analysis operations based on _______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The mathematical complexities of the operations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The number of input layers required by the operations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Garamond" panose="02020404030301010803" pitchFamily="18" charset="0"/>
                <a:ea typeface="SimSun" panose="02010600030101010101" pitchFamily="2" charset="-122"/>
              </a:rPr>
              <a:t>The spatial scope of the operations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000000"/>
              </a:solidFill>
              <a:highlight>
                <a:srgbClr val="FFFF00"/>
              </a:highlight>
              <a:latin typeface="Garamond" panose="02020404030301010803" pitchFamily="18" charset="0"/>
              <a:ea typeface="SimSun" panose="02010600030101010101" pitchFamily="2" charset="-122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aramond" panose="02020404030301010803" pitchFamily="18" charset="0"/>
                <a:ea typeface="SimSun" panose="02010600030101010101" pitchFamily="2" charset="-122"/>
              </a:rPr>
              <a:t>A _____ is a set of connected cells with the same value.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highlight>
                  <a:srgbClr val="FFFF00"/>
                </a:highlight>
                <a:latin typeface="Garamond" panose="02020404030301010803" pitchFamily="18" charset="0"/>
                <a:ea typeface="SimSun" panose="02010600030101010101" pitchFamily="2" charset="-122"/>
              </a:rPr>
              <a:t>Region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latin typeface="Garamond" panose="02020404030301010803" pitchFamily="18" charset="0"/>
                <a:ea typeface="SimSun" panose="02010600030101010101" pitchFamily="2" charset="-122"/>
              </a:rPr>
              <a:t>Neighborhood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latin typeface="Garamond" panose="02020404030301010803" pitchFamily="18" charset="0"/>
                <a:ea typeface="SimSun" panose="02010600030101010101" pitchFamily="2" charset="-122"/>
              </a:rPr>
              <a:t>Zone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2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556E-1338-4ADB-B018-70D3E072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78D89-2DB7-4100-8A4A-8A91C77B0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65F08-82D3-4708-9C52-4343B89A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1" y="2929509"/>
            <a:ext cx="2990850" cy="3286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36F9FB-1E8E-4390-9C71-7E18DBDC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39" y="2858643"/>
            <a:ext cx="3038475" cy="351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EDFDA-A842-4BC2-807C-7EBB5D22B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82" y="2801494"/>
            <a:ext cx="2952750" cy="3457575"/>
          </a:xfrm>
          <a:prstGeom prst="rect">
            <a:avLst/>
          </a:prstGeom>
        </p:spPr>
      </p:pic>
      <p:pic>
        <p:nvPicPr>
          <p:cNvPr id="1026" name="Picture 2" descr="Image result for 4 and 8 connectivity">
            <a:extLst>
              <a:ext uri="{FF2B5EF4-FFF2-40B4-BE49-F238E27FC236}">
                <a16:creationId xmlns:a16="http://schemas.microsoft.com/office/drawing/2014/main" id="{971EC611-A436-4B90-9927-B944231F9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975" y="110597"/>
            <a:ext cx="45910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85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9F9B-5B89-4939-A12F-75B10B3B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1A29-8199-4508-B008-A31FA046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08BF0-5E74-4E49-9DFD-3F5ED8CC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982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8075B-861D-408C-8930-C12A4FD9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209" y="0"/>
            <a:ext cx="2247900" cy="452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07178-1E6E-408C-91FE-3EE9102D6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209" y="4772025"/>
            <a:ext cx="30765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4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581A-1E78-45A9-9CA5-F10B7817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 Cover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D0E5-1FE3-439C-A6E4-BE23B609B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Ranking Locations for a certain purpose</a:t>
            </a:r>
          </a:p>
          <a:p>
            <a:r>
              <a:rPr lang="en-US" dirty="0"/>
              <a:t>Examine alternatives in an objective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0A676-4AE8-4EE3-ACA2-C4FE1904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8975" cy="5225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06CA6-DAD7-4D18-9065-6B3F5BC6D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445" y="0"/>
            <a:ext cx="7105555" cy="51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72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F2E4-DF80-4321-8482-5F094509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0393-607A-4CA9-8CCE-B5FF2FF3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7DD12-E672-478E-AF1A-EFC25627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710"/>
            <a:ext cx="12192000" cy="52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6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56F1-EB03-49C5-A614-E8125EF4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638C5-F438-434F-9F76-B43DE57F2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Viewshed</a:t>
            </a:r>
          </a:p>
          <a:p>
            <a:pPr lvl="1"/>
            <a:r>
              <a:rPr lang="en-US" dirty="0"/>
              <a:t>Single Observer</a:t>
            </a:r>
          </a:p>
          <a:p>
            <a:pPr lvl="1"/>
            <a:r>
              <a:rPr lang="en-US" dirty="0"/>
              <a:t>Multiple observer</a:t>
            </a:r>
          </a:p>
          <a:p>
            <a:r>
              <a:rPr lang="en-US" dirty="0"/>
              <a:t>Visibility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40538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17C8-1236-403B-82BC-2225647D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AE026-E04A-4FBF-BCD9-577E809E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area on a surface which is visible from an observer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0BF5A-09E4-44D2-B4E3-56F45BDF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35" y="2562804"/>
            <a:ext cx="6824930" cy="40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C1B2-39A3-4479-811C-FCFFE24B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of 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E95E-3864-432F-97AA-3A8871100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straight line connects the observation point and the target point without interrupted by terrain at any location in between.</a:t>
            </a:r>
          </a:p>
          <a:p>
            <a:r>
              <a:rPr lang="en-US" dirty="0"/>
              <a:t>If a line-of-sight exits, the target point is visible from the observation point.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C19D5-26B1-4BA5-AE45-9657A187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95" y="3676650"/>
            <a:ext cx="4114800" cy="249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12275-98DD-44BC-B33C-01480771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601" y="309869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0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C790-E22C-484D-BAF6-78B1A65B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799C4-FED3-40F9-A845-5638A17C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63FA2-3161-4DF0-A09C-B9DABA00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35"/>
            <a:ext cx="12192000" cy="679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A643-61BB-4C93-953F-01475B6C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Analysis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CB8A-4E9F-4E68-8AFC-7DA4D81FA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CCF8F-F92A-4453-816E-F58BCAF7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84"/>
            <a:ext cx="12192000" cy="67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91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138A4-CE2D-44D7-B46A-AF253E6A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EAAF-EDF7-4DEF-B7A3-42663CA59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89229-9B89-4CDA-85B7-EC8F96C6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9"/>
            <a:ext cx="12192000" cy="68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E3CF-5312-41AA-8951-F138F7A7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633D6-6D7E-4E06-B80C-74C761100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4D6B8-F293-4E77-A596-EC336163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1" y="0"/>
            <a:ext cx="1193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5983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365</Words>
  <Application>Microsoft Office PowerPoint</Application>
  <PresentationFormat>Widescreen</PresentationFormat>
  <Paragraphs>69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SimSun</vt:lpstr>
      <vt:lpstr>Arial</vt:lpstr>
      <vt:lpstr>Calibri</vt:lpstr>
      <vt:lpstr>Calibri Light</vt:lpstr>
      <vt:lpstr>Garamond</vt:lpstr>
      <vt:lpstr>Rockwell</vt:lpstr>
      <vt:lpstr>Rockwell Condensed</vt:lpstr>
      <vt:lpstr>Segoe UI</vt:lpstr>
      <vt:lpstr>Times New Roman</vt:lpstr>
      <vt:lpstr>Wingdings</vt:lpstr>
      <vt:lpstr>Office Theme</vt:lpstr>
      <vt:lpstr>Wood Type</vt:lpstr>
      <vt:lpstr>PowerPoint Presentation</vt:lpstr>
      <vt:lpstr>Terrain Analysis</vt:lpstr>
      <vt:lpstr>Topics</vt:lpstr>
      <vt:lpstr>Viewshed</vt:lpstr>
      <vt:lpstr>Line of sight</vt:lpstr>
      <vt:lpstr>PowerPoint Presentation</vt:lpstr>
      <vt:lpstr>Visibility Analysis Parameters</vt:lpstr>
      <vt:lpstr>PowerPoint Presentation</vt:lpstr>
      <vt:lpstr>PowerPoint Presentation</vt:lpstr>
      <vt:lpstr>Observer</vt:lpstr>
      <vt:lpstr>Calculating Single Observer’s Viewshed</vt:lpstr>
      <vt:lpstr>Calculating Single Observer’s Viewshed</vt:lpstr>
      <vt:lpstr>Viewshed Size -- Wind Turbine Visibility</vt:lpstr>
      <vt:lpstr>Viewshed Size--Wind Turbine Visibility</vt:lpstr>
      <vt:lpstr>Viewshed Size--Wind Turbine Visibility</vt:lpstr>
      <vt:lpstr>Population Inside A Viewshed</vt:lpstr>
      <vt:lpstr>Population Inside A Viewshed</vt:lpstr>
      <vt:lpstr>Radio Wave + Visibility</vt:lpstr>
      <vt:lpstr>Binary Visibility—Seen by at least one of the observers</vt:lpstr>
      <vt:lpstr>Visibility Frequency or Visual Exposure</vt:lpstr>
      <vt:lpstr>Water Body Visual Exposure Analysis</vt:lpstr>
      <vt:lpstr>Water Body Visual Exposure Analysis</vt:lpstr>
      <vt:lpstr>Exam</vt:lpstr>
      <vt:lpstr>PowerPoint Presentation</vt:lpstr>
      <vt:lpstr>PowerPoint Presentation</vt:lpstr>
      <vt:lpstr>Snow Cover Frequency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Coll</dc:creator>
  <cp:lastModifiedBy>Jim Coll</cp:lastModifiedBy>
  <cp:revision>15</cp:revision>
  <dcterms:created xsi:type="dcterms:W3CDTF">2018-03-27T11:11:58Z</dcterms:created>
  <dcterms:modified xsi:type="dcterms:W3CDTF">2018-03-27T18:37:36Z</dcterms:modified>
</cp:coreProperties>
</file>